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8" r:id="rId2"/>
    <p:sldId id="283" r:id="rId3"/>
    <p:sldId id="282" r:id="rId4"/>
    <p:sldId id="312" r:id="rId5"/>
    <p:sldId id="285" r:id="rId6"/>
    <p:sldId id="288" r:id="rId7"/>
    <p:sldId id="286" r:id="rId8"/>
    <p:sldId id="260" r:id="rId9"/>
    <p:sldId id="263" r:id="rId10"/>
    <p:sldId id="264" r:id="rId11"/>
    <p:sldId id="265" r:id="rId12"/>
    <p:sldId id="261" r:id="rId13"/>
    <p:sldId id="267" r:id="rId14"/>
    <p:sldId id="266" r:id="rId15"/>
    <p:sldId id="269" r:id="rId16"/>
    <p:sldId id="274" r:id="rId17"/>
    <p:sldId id="270" r:id="rId18"/>
    <p:sldId id="272" r:id="rId19"/>
    <p:sldId id="271" r:id="rId20"/>
    <p:sldId id="276" r:id="rId21"/>
    <p:sldId id="279" r:id="rId22"/>
    <p:sldId id="277" r:id="rId23"/>
    <p:sldId id="280" r:id="rId24"/>
    <p:sldId id="278" r:id="rId25"/>
    <p:sldId id="307" r:id="rId26"/>
    <p:sldId id="301" r:id="rId27"/>
    <p:sldId id="308" r:id="rId28"/>
    <p:sldId id="313" r:id="rId29"/>
    <p:sldId id="281" r:id="rId30"/>
    <p:sldId id="316" r:id="rId31"/>
    <p:sldId id="317" r:id="rId32"/>
    <p:sldId id="318" r:id="rId33"/>
    <p:sldId id="31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89" r:id="rId43"/>
    <p:sldId id="299" r:id="rId44"/>
    <p:sldId id="302" r:id="rId45"/>
    <p:sldId id="309" r:id="rId46"/>
    <p:sldId id="310" r:id="rId47"/>
    <p:sldId id="303" r:id="rId48"/>
    <p:sldId id="304" r:id="rId49"/>
    <p:sldId id="305" r:id="rId50"/>
    <p:sldId id="311" r:id="rId51"/>
    <p:sldId id="314" r:id="rId52"/>
    <p:sldId id="287" r:id="rId53"/>
    <p:sldId id="273" r:id="rId54"/>
    <p:sldId id="320" r:id="rId5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5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39B39-2E73-8041-A269-F86429A2F4D2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2C81E-26B1-8F46-B781-4E0B8B5B74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8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31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0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24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4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07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74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97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2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14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30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56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0C37-9995-BF47-AC10-7C5E559133E1}" type="datetimeFigureOut">
              <a:rPr kumimoji="1" lang="zh-CN" altLang="en-US" smtClean="0"/>
              <a:t>3/7/16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3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119" y="-13271"/>
            <a:ext cx="12431892" cy="6992939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23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/>
              <a:t>Mar</a:t>
            </a:r>
            <a:r>
              <a:rPr lang="en-US" sz="3200" dirty="0" smtClean="0">
                <a:cs typeface="+mn-cs"/>
              </a:rPr>
              <a:t> 7,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1356922" y="956183"/>
            <a:ext cx="6348456" cy="89008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6047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#2 Breadth First Search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 descr="Screen Shot 2016-03-07 at 6.55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27" y="736277"/>
            <a:ext cx="7008638" cy="61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#3 Class Playlist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 descr="Screen Shot 2016-03-07 at 6.5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49" y="866524"/>
            <a:ext cx="6859522" cy="59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0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Website Programs?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22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JavaScript, Language of the Web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 descr="Screen Shot 2016-03-07 at 6.5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72" y="914004"/>
            <a:ext cx="5963622" cy="57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0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JavaScript is Not Java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3" y="1115800"/>
            <a:ext cx="3763785" cy="2506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95" y="1115800"/>
            <a:ext cx="3529706" cy="2347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070" y="4321672"/>
            <a:ext cx="2156481" cy="2156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10" y="4118955"/>
            <a:ext cx="2468646" cy="24686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79511" y="452674"/>
            <a:ext cx="89224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0" b="1" dirty="0" smtClean="0"/>
              <a:t>:</a:t>
            </a:r>
            <a:endParaRPr kumimoji="1" lang="zh-CN" altLang="en-US" sz="20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45455" y="2955367"/>
            <a:ext cx="89224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0" b="1" dirty="0" smtClean="0"/>
              <a:t>:</a:t>
            </a:r>
            <a:endParaRPr kumimoji="1" lang="zh-CN" altLang="en-US" sz="20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0216" y="3810330"/>
            <a:ext cx="7655856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41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685865" y="1504013"/>
            <a:ext cx="2753735" cy="14247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2694386" y="2669345"/>
            <a:ext cx="2753735" cy="14247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5265938" y="3135229"/>
            <a:ext cx="3297034" cy="14247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Rounded Rectangle 20"/>
          <p:cNvSpPr/>
          <p:nvPr/>
        </p:nvSpPr>
        <p:spPr>
          <a:xfrm>
            <a:off x="615308" y="3909533"/>
            <a:ext cx="3277899" cy="1693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1317519" y="1210758"/>
            <a:ext cx="2753735" cy="14247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Rounded Rectangle 2"/>
          <p:cNvSpPr/>
          <p:nvPr/>
        </p:nvSpPr>
        <p:spPr>
          <a:xfrm>
            <a:off x="5521220" y="4807425"/>
            <a:ext cx="3345330" cy="18636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Differences with C++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1823" y="1649956"/>
            <a:ext cx="2417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Works with HTML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131655" y="3135229"/>
            <a:ext cx="1874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Not compiled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21219" y="3632429"/>
            <a:ext cx="294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i</a:t>
            </a:r>
            <a:r>
              <a:rPr kumimoji="1" lang="en-US" altLang="zh-CN" sz="2400" dirty="0" err="1" smtClean="0"/>
              <a:t>nt</a:t>
            </a:r>
            <a:r>
              <a:rPr kumimoji="1" lang="en-US" altLang="zh-CN" sz="2400" dirty="0" smtClean="0"/>
              <a:t> division is changed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8649" y="2019288"/>
            <a:ext cx="2359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No variable types</a:t>
            </a:r>
            <a:endParaRPr kumimoji="1"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18934" y="4133954"/>
            <a:ext cx="252701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Maps, Vectors and Functions are first class types</a:t>
            </a:r>
            <a:endParaRPr kumimoji="1" lang="zh-CN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16515" y="5042738"/>
            <a:ext cx="29436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Beyond CS106B:</a:t>
            </a:r>
          </a:p>
          <a:p>
            <a:endParaRPr kumimoji="1" lang="en-US" altLang="zh-CN" sz="2400" dirty="0" smtClean="0">
              <a:solidFill>
                <a:srgbClr val="FFFFFF"/>
              </a:solidFill>
            </a:endParaRPr>
          </a:p>
          <a:p>
            <a:r>
              <a:rPr kumimoji="1" lang="en-US" altLang="zh-CN" sz="2400" dirty="0" smtClean="0">
                <a:solidFill>
                  <a:srgbClr val="FFFFFF"/>
                </a:solidFill>
              </a:rPr>
              <a:t>Anonymous functions</a:t>
            </a:r>
            <a:endParaRPr kumimoji="1"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988039" y="5642901"/>
            <a:ext cx="3277899" cy="103368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2321236" y="5911353"/>
            <a:ext cx="252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No pause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498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07432" y="4332617"/>
            <a:ext cx="5839815" cy="1733048"/>
          </a:xfrm>
          <a:prstGeom prst="roundRect">
            <a:avLst/>
          </a:prstGeom>
          <a:solidFill>
            <a:srgbClr val="93CDDD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Pointers and Pass by Reference?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Freeform 1"/>
          <p:cNvSpPr>
            <a:spLocks/>
          </p:cNvSpPr>
          <p:nvPr/>
        </p:nvSpPr>
        <p:spPr bwMode="auto">
          <a:xfrm>
            <a:off x="5659121" y="1509957"/>
            <a:ext cx="2286000" cy="1944687"/>
          </a:xfrm>
          <a:custGeom>
            <a:avLst/>
            <a:gdLst>
              <a:gd name="T0" fmla="*/ 1800087 w 2286000"/>
              <a:gd name="T1" fmla="*/ 77304 h 1943652"/>
              <a:gd name="T2" fmla="*/ 1744870 w 2286000"/>
              <a:gd name="T3" fmla="*/ 66261 h 1943652"/>
              <a:gd name="T4" fmla="*/ 1689652 w 2286000"/>
              <a:gd name="T5" fmla="*/ 77304 h 1943652"/>
              <a:gd name="T6" fmla="*/ 1601304 w 2286000"/>
              <a:gd name="T7" fmla="*/ 88348 h 1943652"/>
              <a:gd name="T8" fmla="*/ 1446696 w 2286000"/>
              <a:gd name="T9" fmla="*/ 99391 h 1943652"/>
              <a:gd name="T10" fmla="*/ 662609 w 2286000"/>
              <a:gd name="T11" fmla="*/ 110435 h 1943652"/>
              <a:gd name="T12" fmla="*/ 375478 w 2286000"/>
              <a:gd name="T13" fmla="*/ 121478 h 1943652"/>
              <a:gd name="T14" fmla="*/ 11044 w 2286000"/>
              <a:gd name="T15" fmla="*/ 132522 h 1943652"/>
              <a:gd name="T16" fmla="*/ 0 w 2286000"/>
              <a:gd name="T17" fmla="*/ 165652 h 1943652"/>
              <a:gd name="T18" fmla="*/ 11044 w 2286000"/>
              <a:gd name="T19" fmla="*/ 419652 h 1943652"/>
              <a:gd name="T20" fmla="*/ 22087 w 2286000"/>
              <a:gd name="T21" fmla="*/ 452783 h 1943652"/>
              <a:gd name="T22" fmla="*/ 44174 w 2286000"/>
              <a:gd name="T23" fmla="*/ 585304 h 1943652"/>
              <a:gd name="T24" fmla="*/ 55217 w 2286000"/>
              <a:gd name="T25" fmla="*/ 618435 h 1943652"/>
              <a:gd name="T26" fmla="*/ 66261 w 2286000"/>
              <a:gd name="T27" fmla="*/ 684696 h 1943652"/>
              <a:gd name="T28" fmla="*/ 88348 w 2286000"/>
              <a:gd name="T29" fmla="*/ 750957 h 1943652"/>
              <a:gd name="T30" fmla="*/ 99391 w 2286000"/>
              <a:gd name="T31" fmla="*/ 784087 h 1943652"/>
              <a:gd name="T32" fmla="*/ 88348 w 2286000"/>
              <a:gd name="T33" fmla="*/ 1899478 h 1943652"/>
              <a:gd name="T34" fmla="*/ 121478 w 2286000"/>
              <a:gd name="T35" fmla="*/ 1910522 h 1943652"/>
              <a:gd name="T36" fmla="*/ 320261 w 2286000"/>
              <a:gd name="T37" fmla="*/ 1932609 h 1943652"/>
              <a:gd name="T38" fmla="*/ 419652 w 2286000"/>
              <a:gd name="T39" fmla="*/ 1943652 h 1943652"/>
              <a:gd name="T40" fmla="*/ 574261 w 2286000"/>
              <a:gd name="T41" fmla="*/ 1932609 h 1943652"/>
              <a:gd name="T42" fmla="*/ 839304 w 2286000"/>
              <a:gd name="T43" fmla="*/ 1910522 h 1943652"/>
              <a:gd name="T44" fmla="*/ 872435 w 2286000"/>
              <a:gd name="T45" fmla="*/ 1899478 h 1943652"/>
              <a:gd name="T46" fmla="*/ 927652 w 2286000"/>
              <a:gd name="T47" fmla="*/ 1888435 h 1943652"/>
              <a:gd name="T48" fmla="*/ 971826 w 2286000"/>
              <a:gd name="T49" fmla="*/ 1877391 h 1943652"/>
              <a:gd name="T50" fmla="*/ 1004957 w 2286000"/>
              <a:gd name="T51" fmla="*/ 1855304 h 1943652"/>
              <a:gd name="T52" fmla="*/ 1115391 w 2286000"/>
              <a:gd name="T53" fmla="*/ 1833218 h 1943652"/>
              <a:gd name="T54" fmla="*/ 1225826 w 2286000"/>
              <a:gd name="T55" fmla="*/ 1811131 h 1943652"/>
              <a:gd name="T56" fmla="*/ 1336261 w 2286000"/>
              <a:gd name="T57" fmla="*/ 1766957 h 1943652"/>
              <a:gd name="T58" fmla="*/ 1391478 w 2286000"/>
              <a:gd name="T59" fmla="*/ 1755913 h 1943652"/>
              <a:gd name="T60" fmla="*/ 1435652 w 2286000"/>
              <a:gd name="T61" fmla="*/ 1744870 h 1943652"/>
              <a:gd name="T62" fmla="*/ 1557131 w 2286000"/>
              <a:gd name="T63" fmla="*/ 1733826 h 1943652"/>
              <a:gd name="T64" fmla="*/ 1667565 w 2286000"/>
              <a:gd name="T65" fmla="*/ 1711739 h 1943652"/>
              <a:gd name="T66" fmla="*/ 1700696 w 2286000"/>
              <a:gd name="T67" fmla="*/ 1700696 h 1943652"/>
              <a:gd name="T68" fmla="*/ 1877391 w 2286000"/>
              <a:gd name="T69" fmla="*/ 1689652 h 1943652"/>
              <a:gd name="T70" fmla="*/ 2065131 w 2286000"/>
              <a:gd name="T71" fmla="*/ 1700696 h 1943652"/>
              <a:gd name="T72" fmla="*/ 2109304 w 2286000"/>
              <a:gd name="T73" fmla="*/ 1711739 h 1943652"/>
              <a:gd name="T74" fmla="*/ 2164522 w 2286000"/>
              <a:gd name="T75" fmla="*/ 1722783 h 1943652"/>
              <a:gd name="T76" fmla="*/ 2286000 w 2286000"/>
              <a:gd name="T77" fmla="*/ 1744870 h 1943652"/>
              <a:gd name="T78" fmla="*/ 2274957 w 2286000"/>
              <a:gd name="T79" fmla="*/ 1667565 h 1943652"/>
              <a:gd name="T80" fmla="*/ 2252870 w 2286000"/>
              <a:gd name="T81" fmla="*/ 1634435 h 1943652"/>
              <a:gd name="T82" fmla="*/ 2230783 w 2286000"/>
              <a:gd name="T83" fmla="*/ 1557131 h 1943652"/>
              <a:gd name="T84" fmla="*/ 2208696 w 2286000"/>
              <a:gd name="T85" fmla="*/ 1490870 h 1943652"/>
              <a:gd name="T86" fmla="*/ 2197652 w 2286000"/>
              <a:gd name="T87" fmla="*/ 1413565 h 1943652"/>
              <a:gd name="T88" fmla="*/ 2186609 w 2286000"/>
              <a:gd name="T89" fmla="*/ 1369391 h 1943652"/>
              <a:gd name="T90" fmla="*/ 2175565 w 2286000"/>
              <a:gd name="T91" fmla="*/ 1281044 h 1943652"/>
              <a:gd name="T92" fmla="*/ 2153478 w 2286000"/>
              <a:gd name="T93" fmla="*/ 916609 h 1943652"/>
              <a:gd name="T94" fmla="*/ 2131391 w 2286000"/>
              <a:gd name="T95" fmla="*/ 762000 h 1943652"/>
              <a:gd name="T96" fmla="*/ 2120348 w 2286000"/>
              <a:gd name="T97" fmla="*/ 651565 h 1943652"/>
              <a:gd name="T98" fmla="*/ 2098261 w 2286000"/>
              <a:gd name="T99" fmla="*/ 485913 h 1943652"/>
              <a:gd name="T100" fmla="*/ 2087217 w 2286000"/>
              <a:gd name="T101" fmla="*/ 397565 h 1943652"/>
              <a:gd name="T102" fmla="*/ 2076174 w 2286000"/>
              <a:gd name="T103" fmla="*/ 331304 h 1943652"/>
              <a:gd name="T104" fmla="*/ 2065131 w 2286000"/>
              <a:gd name="T105" fmla="*/ 242957 h 1943652"/>
              <a:gd name="T106" fmla="*/ 2054087 w 2286000"/>
              <a:gd name="T107" fmla="*/ 198783 h 1943652"/>
              <a:gd name="T108" fmla="*/ 2043044 w 2286000"/>
              <a:gd name="T109" fmla="*/ 143565 h 1943652"/>
              <a:gd name="T110" fmla="*/ 2020957 w 2286000"/>
              <a:gd name="T111" fmla="*/ 55218 h 1943652"/>
              <a:gd name="T112" fmla="*/ 2009913 w 2286000"/>
              <a:gd name="T113" fmla="*/ 22087 h 1943652"/>
              <a:gd name="T114" fmla="*/ 1965739 w 2286000"/>
              <a:gd name="T115" fmla="*/ 11044 h 1943652"/>
              <a:gd name="T116" fmla="*/ 1899478 w 2286000"/>
              <a:gd name="T117" fmla="*/ 0 h 1943652"/>
              <a:gd name="T118" fmla="*/ 1689652 w 2286000"/>
              <a:gd name="T119" fmla="*/ 33131 h 1943652"/>
              <a:gd name="T120" fmla="*/ 1656522 w 2286000"/>
              <a:gd name="T121" fmla="*/ 55218 h 1943652"/>
              <a:gd name="T122" fmla="*/ 1623391 w 2286000"/>
              <a:gd name="T123" fmla="*/ 44174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9587">
            <a:off x="5813108" y="1752844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7975283" y="1532182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1815783" y="1752844"/>
            <a:ext cx="1589088" cy="795338"/>
          </a:xfrm>
          <a:custGeom>
            <a:avLst/>
            <a:gdLst>
              <a:gd name="T0" fmla="*/ 1181652 w 1590261"/>
              <a:gd name="T1" fmla="*/ 0 h 795130"/>
              <a:gd name="T2" fmla="*/ 1104348 w 1590261"/>
              <a:gd name="T3" fmla="*/ 11043 h 795130"/>
              <a:gd name="T4" fmla="*/ 993913 w 1590261"/>
              <a:gd name="T5" fmla="*/ 44174 h 795130"/>
              <a:gd name="T6" fmla="*/ 861391 w 1590261"/>
              <a:gd name="T7" fmla="*/ 77304 h 795130"/>
              <a:gd name="T8" fmla="*/ 773043 w 1590261"/>
              <a:gd name="T9" fmla="*/ 99391 h 795130"/>
              <a:gd name="T10" fmla="*/ 629478 w 1590261"/>
              <a:gd name="T11" fmla="*/ 110435 h 795130"/>
              <a:gd name="T12" fmla="*/ 320261 w 1590261"/>
              <a:gd name="T13" fmla="*/ 99391 h 795130"/>
              <a:gd name="T14" fmla="*/ 276087 w 1590261"/>
              <a:gd name="T15" fmla="*/ 88348 h 795130"/>
              <a:gd name="T16" fmla="*/ 11043 w 1590261"/>
              <a:gd name="T17" fmla="*/ 99391 h 795130"/>
              <a:gd name="T18" fmla="*/ 0 w 1590261"/>
              <a:gd name="T19" fmla="*/ 132522 h 795130"/>
              <a:gd name="T20" fmla="*/ 33130 w 1590261"/>
              <a:gd name="T21" fmla="*/ 331304 h 795130"/>
              <a:gd name="T22" fmla="*/ 55217 w 1590261"/>
              <a:gd name="T23" fmla="*/ 485913 h 795130"/>
              <a:gd name="T24" fmla="*/ 66261 w 1590261"/>
              <a:gd name="T25" fmla="*/ 662608 h 795130"/>
              <a:gd name="T26" fmla="*/ 77304 w 1590261"/>
              <a:gd name="T27" fmla="*/ 795130 h 795130"/>
              <a:gd name="T28" fmla="*/ 220870 w 1590261"/>
              <a:gd name="T29" fmla="*/ 784087 h 795130"/>
              <a:gd name="T30" fmla="*/ 342348 w 1590261"/>
              <a:gd name="T31" fmla="*/ 762000 h 795130"/>
              <a:gd name="T32" fmla="*/ 618435 w 1590261"/>
              <a:gd name="T33" fmla="*/ 739913 h 795130"/>
              <a:gd name="T34" fmla="*/ 739913 w 1590261"/>
              <a:gd name="T35" fmla="*/ 717826 h 795130"/>
              <a:gd name="T36" fmla="*/ 795130 w 1590261"/>
              <a:gd name="T37" fmla="*/ 706782 h 795130"/>
              <a:gd name="T38" fmla="*/ 828261 w 1590261"/>
              <a:gd name="T39" fmla="*/ 695739 h 795130"/>
              <a:gd name="T40" fmla="*/ 1004956 w 1590261"/>
              <a:gd name="T41" fmla="*/ 684695 h 795130"/>
              <a:gd name="T42" fmla="*/ 1115391 w 1590261"/>
              <a:gd name="T43" fmla="*/ 673652 h 795130"/>
              <a:gd name="T44" fmla="*/ 1391478 w 1590261"/>
              <a:gd name="T45" fmla="*/ 684695 h 795130"/>
              <a:gd name="T46" fmla="*/ 1590261 w 1590261"/>
              <a:gd name="T47" fmla="*/ 706782 h 795130"/>
              <a:gd name="T48" fmla="*/ 1579217 w 1590261"/>
              <a:gd name="T49" fmla="*/ 629478 h 795130"/>
              <a:gd name="T50" fmla="*/ 1568174 w 1590261"/>
              <a:gd name="T51" fmla="*/ 585304 h 795130"/>
              <a:gd name="T52" fmla="*/ 1546087 w 1590261"/>
              <a:gd name="T53" fmla="*/ 463826 h 795130"/>
              <a:gd name="T54" fmla="*/ 1524000 w 1590261"/>
              <a:gd name="T55" fmla="*/ 287130 h 795130"/>
              <a:gd name="T56" fmla="*/ 1512956 w 1590261"/>
              <a:gd name="T57" fmla="*/ 220869 h 795130"/>
              <a:gd name="T58" fmla="*/ 1490870 w 1590261"/>
              <a:gd name="T59" fmla="*/ 132522 h 795130"/>
              <a:gd name="T60" fmla="*/ 1479826 w 1590261"/>
              <a:gd name="T61" fmla="*/ 77304 h 795130"/>
              <a:gd name="T62" fmla="*/ 1468783 w 1590261"/>
              <a:gd name="T63" fmla="*/ 33130 h 795130"/>
              <a:gd name="T64" fmla="*/ 1402522 w 1590261"/>
              <a:gd name="T65" fmla="*/ 11043 h 795130"/>
              <a:gd name="T66" fmla="*/ 1192696 w 1590261"/>
              <a:gd name="T67" fmla="*/ 22087 h 795130"/>
              <a:gd name="T68" fmla="*/ 1159565 w 1590261"/>
              <a:gd name="T69" fmla="*/ 33130 h 795130"/>
              <a:gd name="T70" fmla="*/ 1104348 w 1590261"/>
              <a:gd name="T71" fmla="*/ 44174 h 795130"/>
              <a:gd name="T72" fmla="*/ 1016000 w 1590261"/>
              <a:gd name="T73" fmla="*/ 66261 h 795130"/>
              <a:gd name="T74" fmla="*/ 938696 w 1590261"/>
              <a:gd name="T75" fmla="*/ 66261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417196" y="1849682"/>
            <a:ext cx="13382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image</a:t>
            </a:r>
            <a:endParaRPr lang="en-US" altLang="zh-CN" sz="3000"/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574608" y="1344857"/>
            <a:ext cx="2997200" cy="882650"/>
          </a:xfrm>
          <a:custGeom>
            <a:avLst/>
            <a:gdLst>
              <a:gd name="T0" fmla="*/ 69091 w 2996788"/>
              <a:gd name="T1" fmla="*/ 750957 h 883479"/>
              <a:gd name="T2" fmla="*/ 2830 w 2996788"/>
              <a:gd name="T3" fmla="*/ 806174 h 883479"/>
              <a:gd name="T4" fmla="*/ 35960 w 2996788"/>
              <a:gd name="T5" fmla="*/ 817218 h 883479"/>
              <a:gd name="T6" fmla="*/ 47004 w 2996788"/>
              <a:gd name="T7" fmla="*/ 750957 h 883479"/>
              <a:gd name="T8" fmla="*/ 13873 w 2996788"/>
              <a:gd name="T9" fmla="*/ 762000 h 883479"/>
              <a:gd name="T10" fmla="*/ 13873 w 2996788"/>
              <a:gd name="T11" fmla="*/ 861392 h 883479"/>
              <a:gd name="T12" fmla="*/ 47004 w 2996788"/>
              <a:gd name="T13" fmla="*/ 883479 h 883479"/>
              <a:gd name="T14" fmla="*/ 58047 w 2996788"/>
              <a:gd name="T15" fmla="*/ 773044 h 883479"/>
              <a:gd name="T16" fmla="*/ 2830 w 2996788"/>
              <a:gd name="T17" fmla="*/ 784087 h 883479"/>
              <a:gd name="T18" fmla="*/ 13873 w 2996788"/>
              <a:gd name="T19" fmla="*/ 817218 h 883479"/>
              <a:gd name="T20" fmla="*/ 356221 w 2996788"/>
              <a:gd name="T21" fmla="*/ 795131 h 883479"/>
              <a:gd name="T22" fmla="*/ 510830 w 2996788"/>
              <a:gd name="T23" fmla="*/ 773044 h 883479"/>
              <a:gd name="T24" fmla="*/ 654395 w 2996788"/>
              <a:gd name="T25" fmla="*/ 762000 h 883479"/>
              <a:gd name="T26" fmla="*/ 797960 w 2996788"/>
              <a:gd name="T27" fmla="*/ 739914 h 883479"/>
              <a:gd name="T28" fmla="*/ 853178 w 2996788"/>
              <a:gd name="T29" fmla="*/ 728870 h 883479"/>
              <a:gd name="T30" fmla="*/ 919439 w 2996788"/>
              <a:gd name="T31" fmla="*/ 717827 h 883479"/>
              <a:gd name="T32" fmla="*/ 996743 w 2996788"/>
              <a:gd name="T33" fmla="*/ 695740 h 883479"/>
              <a:gd name="T34" fmla="*/ 1040917 w 2996788"/>
              <a:gd name="T35" fmla="*/ 684696 h 883479"/>
              <a:gd name="T36" fmla="*/ 1107178 w 2996788"/>
              <a:gd name="T37" fmla="*/ 662609 h 883479"/>
              <a:gd name="T38" fmla="*/ 1140308 w 2996788"/>
              <a:gd name="T39" fmla="*/ 651566 h 883479"/>
              <a:gd name="T40" fmla="*/ 1173439 w 2996788"/>
              <a:gd name="T41" fmla="*/ 640522 h 883479"/>
              <a:gd name="T42" fmla="*/ 1239699 w 2996788"/>
              <a:gd name="T43" fmla="*/ 596348 h 883479"/>
              <a:gd name="T44" fmla="*/ 1305960 w 2996788"/>
              <a:gd name="T45" fmla="*/ 574261 h 883479"/>
              <a:gd name="T46" fmla="*/ 1427439 w 2996788"/>
              <a:gd name="T47" fmla="*/ 508000 h 883479"/>
              <a:gd name="T48" fmla="*/ 1460569 w 2996788"/>
              <a:gd name="T49" fmla="*/ 496957 h 883479"/>
              <a:gd name="T50" fmla="*/ 1559960 w 2996788"/>
              <a:gd name="T51" fmla="*/ 441740 h 883479"/>
              <a:gd name="T52" fmla="*/ 1593091 w 2996788"/>
              <a:gd name="T53" fmla="*/ 419653 h 883479"/>
              <a:gd name="T54" fmla="*/ 1626221 w 2996788"/>
              <a:gd name="T55" fmla="*/ 408609 h 883479"/>
              <a:gd name="T56" fmla="*/ 1736656 w 2996788"/>
              <a:gd name="T57" fmla="*/ 353392 h 883479"/>
              <a:gd name="T58" fmla="*/ 1780830 w 2996788"/>
              <a:gd name="T59" fmla="*/ 331305 h 883479"/>
              <a:gd name="T60" fmla="*/ 1847091 w 2996788"/>
              <a:gd name="T61" fmla="*/ 309218 h 883479"/>
              <a:gd name="T62" fmla="*/ 1891265 w 2996788"/>
              <a:gd name="T63" fmla="*/ 287131 h 883479"/>
              <a:gd name="T64" fmla="*/ 2001699 w 2996788"/>
              <a:gd name="T65" fmla="*/ 254000 h 883479"/>
              <a:gd name="T66" fmla="*/ 2034830 w 2996788"/>
              <a:gd name="T67" fmla="*/ 242957 h 883479"/>
              <a:gd name="T68" fmla="*/ 2079004 w 2996788"/>
              <a:gd name="T69" fmla="*/ 231914 h 883479"/>
              <a:gd name="T70" fmla="*/ 2112134 w 2996788"/>
              <a:gd name="T71" fmla="*/ 220870 h 883479"/>
              <a:gd name="T72" fmla="*/ 2178395 w 2996788"/>
              <a:gd name="T73" fmla="*/ 209827 h 883479"/>
              <a:gd name="T74" fmla="*/ 2222569 w 2996788"/>
              <a:gd name="T75" fmla="*/ 198783 h 883479"/>
              <a:gd name="T76" fmla="*/ 2277786 w 2996788"/>
              <a:gd name="T77" fmla="*/ 187740 h 883479"/>
              <a:gd name="T78" fmla="*/ 2310917 w 2996788"/>
              <a:gd name="T79" fmla="*/ 176696 h 883479"/>
              <a:gd name="T80" fmla="*/ 2564917 w 2996788"/>
              <a:gd name="T81" fmla="*/ 154609 h 883479"/>
              <a:gd name="T82" fmla="*/ 2885178 w 2996788"/>
              <a:gd name="T83" fmla="*/ 187740 h 883479"/>
              <a:gd name="T84" fmla="*/ 2951439 w 2996788"/>
              <a:gd name="T85" fmla="*/ 209827 h 883479"/>
              <a:gd name="T86" fmla="*/ 2984569 w 2996788"/>
              <a:gd name="T87" fmla="*/ 220870 h 883479"/>
              <a:gd name="T88" fmla="*/ 2940395 w 2996788"/>
              <a:gd name="T89" fmla="*/ 154609 h 883479"/>
              <a:gd name="T90" fmla="*/ 2918308 w 2996788"/>
              <a:gd name="T91" fmla="*/ 88348 h 883479"/>
              <a:gd name="T92" fmla="*/ 2907265 w 2996788"/>
              <a:gd name="T93" fmla="*/ 55218 h 883479"/>
              <a:gd name="T94" fmla="*/ 2874134 w 2996788"/>
              <a:gd name="T95" fmla="*/ 33131 h 883479"/>
              <a:gd name="T96" fmla="*/ 2852047 w 2996788"/>
              <a:gd name="T97" fmla="*/ 0 h 883479"/>
              <a:gd name="T98" fmla="*/ 2863091 w 2996788"/>
              <a:gd name="T99" fmla="*/ 33131 h 883479"/>
              <a:gd name="T100" fmla="*/ 2896221 w 2996788"/>
              <a:gd name="T101" fmla="*/ 66261 h 883479"/>
              <a:gd name="T102" fmla="*/ 2951439 w 2996788"/>
              <a:gd name="T103" fmla="*/ 143566 h 883479"/>
              <a:gd name="T104" fmla="*/ 2962482 w 2996788"/>
              <a:gd name="T105" fmla="*/ 176696 h 883479"/>
              <a:gd name="T106" fmla="*/ 2995612 w 2996788"/>
              <a:gd name="T107" fmla="*/ 209827 h 883479"/>
              <a:gd name="T108" fmla="*/ 2984569 w 2996788"/>
              <a:gd name="T109" fmla="*/ 254000 h 883479"/>
              <a:gd name="T110" fmla="*/ 2918308 w 2996788"/>
              <a:gd name="T111" fmla="*/ 309218 h 883479"/>
              <a:gd name="T112" fmla="*/ 2852047 w 2996788"/>
              <a:gd name="T113" fmla="*/ 353392 h 883479"/>
              <a:gd name="T114" fmla="*/ 2818917 w 2996788"/>
              <a:gd name="T115" fmla="*/ 386522 h 883479"/>
              <a:gd name="T116" fmla="*/ 2785786 w 2996788"/>
              <a:gd name="T117" fmla="*/ 397566 h 883479"/>
              <a:gd name="T118" fmla="*/ 2719525 w 2996788"/>
              <a:gd name="T119" fmla="*/ 452783 h 88347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996788" h="883479">
                <a:moveTo>
                  <a:pt x="69091" y="750957"/>
                </a:moveTo>
                <a:cubicBezTo>
                  <a:pt x="64486" y="752799"/>
                  <a:pt x="-15925" y="768664"/>
                  <a:pt x="2830" y="806174"/>
                </a:cubicBezTo>
                <a:cubicBezTo>
                  <a:pt x="8036" y="816586"/>
                  <a:pt x="24917" y="813537"/>
                  <a:pt x="35960" y="817218"/>
                </a:cubicBezTo>
                <a:cubicBezTo>
                  <a:pt x="42782" y="806984"/>
                  <a:pt x="81295" y="768102"/>
                  <a:pt x="47004" y="750957"/>
                </a:cubicBezTo>
                <a:cubicBezTo>
                  <a:pt x="36592" y="745751"/>
                  <a:pt x="24917" y="758319"/>
                  <a:pt x="13873" y="762000"/>
                </a:cubicBezTo>
                <a:cubicBezTo>
                  <a:pt x="1138" y="800206"/>
                  <a:pt x="-9449" y="814747"/>
                  <a:pt x="13873" y="861392"/>
                </a:cubicBezTo>
                <a:cubicBezTo>
                  <a:pt x="19809" y="873264"/>
                  <a:pt x="35960" y="876117"/>
                  <a:pt x="47004" y="883479"/>
                </a:cubicBezTo>
                <a:cubicBezTo>
                  <a:pt x="67718" y="852408"/>
                  <a:pt x="101977" y="816974"/>
                  <a:pt x="58047" y="773044"/>
                </a:cubicBezTo>
                <a:cubicBezTo>
                  <a:pt x="44775" y="759772"/>
                  <a:pt x="21236" y="780406"/>
                  <a:pt x="2830" y="784087"/>
                </a:cubicBezTo>
                <a:cubicBezTo>
                  <a:pt x="6511" y="795131"/>
                  <a:pt x="2290" y="816060"/>
                  <a:pt x="13873" y="817218"/>
                </a:cubicBezTo>
                <a:cubicBezTo>
                  <a:pt x="56416" y="821472"/>
                  <a:pt x="287790" y="800833"/>
                  <a:pt x="356221" y="795131"/>
                </a:cubicBezTo>
                <a:cubicBezTo>
                  <a:pt x="417009" y="784999"/>
                  <a:pt x="446319" y="779188"/>
                  <a:pt x="510830" y="773044"/>
                </a:cubicBezTo>
                <a:cubicBezTo>
                  <a:pt x="558610" y="768493"/>
                  <a:pt x="606637" y="766776"/>
                  <a:pt x="654395" y="762000"/>
                </a:cubicBezTo>
                <a:cubicBezTo>
                  <a:pt x="681968" y="759243"/>
                  <a:pt x="767873" y="745384"/>
                  <a:pt x="797960" y="739914"/>
                </a:cubicBezTo>
                <a:cubicBezTo>
                  <a:pt x="816428" y="736556"/>
                  <a:pt x="834710" y="732228"/>
                  <a:pt x="853178" y="728870"/>
                </a:cubicBezTo>
                <a:cubicBezTo>
                  <a:pt x="875208" y="724864"/>
                  <a:pt x="897482" y="722218"/>
                  <a:pt x="919439" y="717827"/>
                </a:cubicBezTo>
                <a:cubicBezTo>
                  <a:pt x="976955" y="706324"/>
                  <a:pt x="947642" y="709769"/>
                  <a:pt x="996743" y="695740"/>
                </a:cubicBezTo>
                <a:cubicBezTo>
                  <a:pt x="1011337" y="691570"/>
                  <a:pt x="1026379" y="689057"/>
                  <a:pt x="1040917" y="684696"/>
                </a:cubicBezTo>
                <a:cubicBezTo>
                  <a:pt x="1063217" y="678006"/>
                  <a:pt x="1085091" y="669971"/>
                  <a:pt x="1107178" y="662609"/>
                </a:cubicBezTo>
                <a:lnTo>
                  <a:pt x="1140308" y="651566"/>
                </a:lnTo>
                <a:cubicBezTo>
                  <a:pt x="1151352" y="647885"/>
                  <a:pt x="1163753" y="646979"/>
                  <a:pt x="1173439" y="640522"/>
                </a:cubicBezTo>
                <a:cubicBezTo>
                  <a:pt x="1195526" y="625797"/>
                  <a:pt x="1214516" y="604742"/>
                  <a:pt x="1239699" y="596348"/>
                </a:cubicBezTo>
                <a:cubicBezTo>
                  <a:pt x="1261786" y="588986"/>
                  <a:pt x="1286588" y="587175"/>
                  <a:pt x="1305960" y="574261"/>
                </a:cubicBezTo>
                <a:cubicBezTo>
                  <a:pt x="1346285" y="547378"/>
                  <a:pt x="1377332" y="524702"/>
                  <a:pt x="1427439" y="508000"/>
                </a:cubicBezTo>
                <a:lnTo>
                  <a:pt x="1460569" y="496957"/>
                </a:lnTo>
                <a:cubicBezTo>
                  <a:pt x="1536516" y="446326"/>
                  <a:pt x="1501647" y="461177"/>
                  <a:pt x="1559960" y="441740"/>
                </a:cubicBezTo>
                <a:cubicBezTo>
                  <a:pt x="1571004" y="434378"/>
                  <a:pt x="1581220" y="425589"/>
                  <a:pt x="1593091" y="419653"/>
                </a:cubicBezTo>
                <a:cubicBezTo>
                  <a:pt x="1603503" y="414447"/>
                  <a:pt x="1616045" y="414262"/>
                  <a:pt x="1626221" y="408609"/>
                </a:cubicBezTo>
                <a:cubicBezTo>
                  <a:pt x="1733794" y="348845"/>
                  <a:pt x="1650329" y="374973"/>
                  <a:pt x="1736656" y="353392"/>
                </a:cubicBezTo>
                <a:cubicBezTo>
                  <a:pt x="1751381" y="346030"/>
                  <a:pt x="1765545" y="337419"/>
                  <a:pt x="1780830" y="331305"/>
                </a:cubicBezTo>
                <a:cubicBezTo>
                  <a:pt x="1802447" y="322658"/>
                  <a:pt x="1826267" y="319630"/>
                  <a:pt x="1847091" y="309218"/>
                </a:cubicBezTo>
                <a:cubicBezTo>
                  <a:pt x="1861816" y="301856"/>
                  <a:pt x="1875980" y="293245"/>
                  <a:pt x="1891265" y="287131"/>
                </a:cubicBezTo>
                <a:cubicBezTo>
                  <a:pt x="1956864" y="260891"/>
                  <a:pt x="1944757" y="270269"/>
                  <a:pt x="2001699" y="254000"/>
                </a:cubicBezTo>
                <a:cubicBezTo>
                  <a:pt x="2012892" y="250802"/>
                  <a:pt x="2023637" y="246155"/>
                  <a:pt x="2034830" y="242957"/>
                </a:cubicBezTo>
                <a:cubicBezTo>
                  <a:pt x="2049424" y="238788"/>
                  <a:pt x="2064410" y="236084"/>
                  <a:pt x="2079004" y="231914"/>
                </a:cubicBezTo>
                <a:cubicBezTo>
                  <a:pt x="2090197" y="228716"/>
                  <a:pt x="2100770" y="223395"/>
                  <a:pt x="2112134" y="220870"/>
                </a:cubicBezTo>
                <a:cubicBezTo>
                  <a:pt x="2133992" y="216013"/>
                  <a:pt x="2156438" y="214218"/>
                  <a:pt x="2178395" y="209827"/>
                </a:cubicBezTo>
                <a:cubicBezTo>
                  <a:pt x="2193278" y="206850"/>
                  <a:pt x="2207753" y="202076"/>
                  <a:pt x="2222569" y="198783"/>
                </a:cubicBezTo>
                <a:cubicBezTo>
                  <a:pt x="2240892" y="194711"/>
                  <a:pt x="2259576" y="192292"/>
                  <a:pt x="2277786" y="187740"/>
                </a:cubicBezTo>
                <a:cubicBezTo>
                  <a:pt x="2289080" y="184917"/>
                  <a:pt x="2299434" y="178610"/>
                  <a:pt x="2310917" y="176696"/>
                </a:cubicBezTo>
                <a:cubicBezTo>
                  <a:pt x="2373716" y="166229"/>
                  <a:pt x="2513370" y="158291"/>
                  <a:pt x="2564917" y="154609"/>
                </a:cubicBezTo>
                <a:cubicBezTo>
                  <a:pt x="2705623" y="161310"/>
                  <a:pt x="2769416" y="149153"/>
                  <a:pt x="2885178" y="187740"/>
                </a:cubicBezTo>
                <a:lnTo>
                  <a:pt x="2951439" y="209827"/>
                </a:lnTo>
                <a:lnTo>
                  <a:pt x="2984569" y="220870"/>
                </a:lnTo>
                <a:cubicBezTo>
                  <a:pt x="2969844" y="198783"/>
                  <a:pt x="2948789" y="179792"/>
                  <a:pt x="2940395" y="154609"/>
                </a:cubicBezTo>
                <a:lnTo>
                  <a:pt x="2918308" y="88348"/>
                </a:lnTo>
                <a:cubicBezTo>
                  <a:pt x="2914627" y="77305"/>
                  <a:pt x="2916951" y="61675"/>
                  <a:pt x="2907265" y="55218"/>
                </a:cubicBezTo>
                <a:lnTo>
                  <a:pt x="2874134" y="33131"/>
                </a:lnTo>
                <a:cubicBezTo>
                  <a:pt x="2866772" y="22087"/>
                  <a:pt x="2865320" y="0"/>
                  <a:pt x="2852047" y="0"/>
                </a:cubicBezTo>
                <a:cubicBezTo>
                  <a:pt x="2840406" y="0"/>
                  <a:pt x="2856634" y="23445"/>
                  <a:pt x="2863091" y="33131"/>
                </a:cubicBezTo>
                <a:cubicBezTo>
                  <a:pt x="2871754" y="46126"/>
                  <a:pt x="2887143" y="53552"/>
                  <a:pt x="2896221" y="66261"/>
                </a:cubicBezTo>
                <a:cubicBezTo>
                  <a:pt x="2968899" y="168011"/>
                  <a:pt x="2865297" y="57424"/>
                  <a:pt x="2951439" y="143566"/>
                </a:cubicBezTo>
                <a:cubicBezTo>
                  <a:pt x="2955120" y="154609"/>
                  <a:pt x="2956025" y="167010"/>
                  <a:pt x="2962482" y="176696"/>
                </a:cubicBezTo>
                <a:cubicBezTo>
                  <a:pt x="2971145" y="189691"/>
                  <a:pt x="2991321" y="194810"/>
                  <a:pt x="2995612" y="209827"/>
                </a:cubicBezTo>
                <a:cubicBezTo>
                  <a:pt x="2999782" y="224420"/>
                  <a:pt x="2992099" y="240822"/>
                  <a:pt x="2984569" y="254000"/>
                </a:cubicBezTo>
                <a:cubicBezTo>
                  <a:pt x="2966969" y="284800"/>
                  <a:pt x="2943260" y="288425"/>
                  <a:pt x="2918308" y="309218"/>
                </a:cubicBezTo>
                <a:cubicBezTo>
                  <a:pt x="2863158" y="355176"/>
                  <a:pt x="2910272" y="333983"/>
                  <a:pt x="2852047" y="353392"/>
                </a:cubicBezTo>
                <a:cubicBezTo>
                  <a:pt x="2841004" y="364435"/>
                  <a:pt x="2831912" y="377859"/>
                  <a:pt x="2818917" y="386522"/>
                </a:cubicBezTo>
                <a:cubicBezTo>
                  <a:pt x="2809231" y="392979"/>
                  <a:pt x="2795962" y="391913"/>
                  <a:pt x="2785786" y="397566"/>
                </a:cubicBezTo>
                <a:cubicBezTo>
                  <a:pt x="2716462" y="436079"/>
                  <a:pt x="2719525" y="416263"/>
                  <a:pt x="2719525" y="452783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60256" y="4717762"/>
            <a:ext cx="466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Numbers passed by value. </a:t>
            </a:r>
          </a:p>
          <a:p>
            <a:pPr algn="ctr"/>
            <a:r>
              <a:rPr kumimoji="1" lang="en-US" altLang="zh-CN" sz="2400" dirty="0" smtClean="0"/>
              <a:t>Everything else passed by reference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8409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Written in 10 days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5380" y="6015335"/>
            <a:ext cx="2238075" cy="553998"/>
          </a:xfrm>
          <a:prstGeom prst="rect">
            <a:avLst/>
          </a:prstGeom>
          <a:solidFill>
            <a:srgbClr val="B3A2C7"/>
          </a:solidFill>
        </p:spPr>
        <p:txBody>
          <a:bodyPr wrap="none">
            <a:spAutoFit/>
          </a:bodyPr>
          <a:lstStyle/>
          <a:p>
            <a:r>
              <a:rPr lang="en-US" altLang="zh-CN" sz="3000" dirty="0" smtClean="0"/>
              <a:t>Brendan </a:t>
            </a:r>
            <a:r>
              <a:rPr lang="en-US" altLang="zh-CN" sz="3000" dirty="0" err="1" smtClean="0"/>
              <a:t>Eich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34460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Cover Syntax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 descr="Screen Shot 2016-03-07 at 7.19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7442"/>
            <a:ext cx="9144000" cy="36170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8636" y="6210034"/>
            <a:ext cx="380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But its not the point of today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935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Lets give it a try!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8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Final Info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 descr="Screen Shot 2016-03-07 at 8.21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70" y="1130678"/>
            <a:ext cx="5931536" cy="55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#1 Random Circles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 descr="Screen Shot 2016-03-07 at 6.5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5" y="858839"/>
            <a:ext cx="6868320" cy="59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Elementary my dear Chris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2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#2 Breadth First Search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 descr="Screen Shot 2016-03-07 at 6.55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27" y="736277"/>
            <a:ext cx="7008638" cy="61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3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Is anything </a:t>
            </a:r>
            <a:r>
              <a:rPr lang="en-US" sz="3600" i="1" dirty="0" smtClean="0">
                <a:solidFill>
                  <a:schemeClr val="bg1"/>
                </a:solidFill>
              </a:rPr>
              <a:t>really</a:t>
            </a:r>
            <a:r>
              <a:rPr lang="en-US" sz="3600" dirty="0" smtClean="0">
                <a:solidFill>
                  <a:schemeClr val="bg1"/>
                </a:solidFill>
              </a:rPr>
              <a:t> different?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1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#3 Class Playlist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 descr="Screen Shot 2016-03-07 at 6.5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736277"/>
            <a:ext cx="7008639" cy="6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1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When You Navigate to a Website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972319" y="1560294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http://</a:t>
            </a:r>
            <a:r>
              <a:rPr lang="en-US" sz="3600" dirty="0" err="1" smtClean="0">
                <a:solidFill>
                  <a:schemeClr val="bg1"/>
                </a:solidFill>
              </a:rPr>
              <a:t>facebook.com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972319" y="1560294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5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3617" y="2949741"/>
            <a:ext cx="227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Probably in Greenland </a:t>
            </a:r>
          </a:p>
          <a:p>
            <a:pPr algn="ctr"/>
            <a:r>
              <a:rPr kumimoji="1" lang="en-US" altLang="zh-CN" dirty="0" smtClean="0"/>
              <a:t>or something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63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310484" y="1583990"/>
            <a:ext cx="52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wifi</a:t>
            </a:r>
            <a:endParaRPr kumimoji="1"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72025" y="1995621"/>
            <a:ext cx="14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</a:t>
            </a:r>
            <a:r>
              <a:rPr kumimoji="1" lang="en-US" altLang="zh-CN" dirty="0" smtClean="0"/>
              <a:t>ptical cables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64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Final Practice Sitting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652" y="1080187"/>
            <a:ext cx="3733173" cy="5599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129" y="6353772"/>
            <a:ext cx="241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*</a:t>
            </a:r>
            <a:r>
              <a:rPr kumimoji="1" lang="en-US" altLang="zh-CN" dirty="0" err="1" smtClean="0"/>
              <a:t>amandawritenow.com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749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Each router has run a search algorithm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9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Dijkstra</a:t>
            </a:r>
            <a:r>
              <a:rPr lang="en-US" sz="3600" dirty="0" smtClean="0">
                <a:solidFill>
                  <a:schemeClr val="bg1"/>
                </a:solidFill>
              </a:rPr>
              <a:t>? BFS? A-Star?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Dijkstra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2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310484" y="1583990"/>
            <a:ext cx="52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wifi</a:t>
            </a:r>
            <a:endParaRPr kumimoji="1"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372025" y="1995621"/>
            <a:ext cx="14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</a:t>
            </a:r>
            <a:r>
              <a:rPr kumimoji="1" lang="en-US" altLang="zh-CN" dirty="0" smtClean="0"/>
              <a:t>ptical cables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72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840787" y="1372262"/>
            <a:ext cx="1414426" cy="1198786"/>
            <a:chOff x="6029001" y="1692654"/>
            <a:chExt cx="1414426" cy="11987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321509" y="1903409"/>
              <a:ext cx="1019179" cy="646331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Website,</a:t>
              </a:r>
            </a:p>
            <a:p>
              <a:pPr algn="ctr"/>
              <a:r>
                <a:rPr kumimoji="1" lang="en-US" altLang="zh-CN" dirty="0" smtClean="0"/>
                <a:t>please</a:t>
              </a:r>
              <a:endParaRPr kumimoji="1" lang="zh-CN" altLang="en-US" dirty="0"/>
            </a:p>
          </p:txBody>
        </p:sp>
      </p:grp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917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236E-6 -4.08144E-6 C 0.05246 0.03378 0.10492 0.06779 0.14279 0.0745 C 0.18065 0.08121 0.19194 0.02568 0.2272 0.0398 C 0.26247 0.05391 0.32986 0.11129 0.35453 0.15919 C 0.37919 0.20708 0.35227 0.28667 0.3752 0.32693 C 0.39813 0.36719 0.44503 0.38431 0.4921 0.40144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193952" y="3906461"/>
            <a:ext cx="1414426" cy="1198786"/>
            <a:chOff x="6029001" y="1692654"/>
            <a:chExt cx="1414426" cy="11987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60759" y="1903409"/>
              <a:ext cx="1140682" cy="646331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HTML and</a:t>
              </a:r>
            </a:p>
            <a:p>
              <a:pPr algn="ctr"/>
              <a:r>
                <a:rPr kumimoji="1" lang="en-US" altLang="zh-CN" dirty="0" smtClean="0"/>
                <a:t>JS</a:t>
              </a:r>
              <a:endParaRPr kumimoji="1" lang="zh-CN" altLang="en-US" dirty="0"/>
            </a:p>
          </p:txBody>
        </p:sp>
      </p:grpSp>
      <p:sp>
        <p:nvSpPr>
          <p:cNvPr id="3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057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8134E-7 -2.89218E-6 C -0.06688 -0.00601 -0.13358 -0.01203 -0.16363 -0.05344 C -0.19368 -0.09486 -0.15633 -0.19875 -0.18048 -0.24896 C -0.20462 -0.29916 -0.27271 -0.34359 -0.30902 -0.35446 C -0.34532 -0.36534 -0.36199 -0.30911 -0.39865 -0.31467 C -0.4353 -0.32022 -0.48202 -0.35377 -0.52857 -0.38732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84" y="1578450"/>
            <a:ext cx="1120281" cy="1120281"/>
          </a:xfrm>
          <a:prstGeom prst="rect">
            <a:avLst/>
          </a:prstGeom>
        </p:spPr>
      </p:pic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49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84" y="1578450"/>
            <a:ext cx="1120281" cy="112028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210446" y="1547196"/>
            <a:ext cx="1414426" cy="1198786"/>
            <a:chOff x="6029001" y="1692654"/>
            <a:chExt cx="1414426" cy="119878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354046" y="1903409"/>
              <a:ext cx="954107" cy="646331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Data</a:t>
              </a:r>
            </a:p>
            <a:p>
              <a:pPr algn="ctr"/>
              <a:r>
                <a:rPr kumimoji="1" lang="en-US" altLang="zh-CN" dirty="0" smtClean="0"/>
                <a:t>Request</a:t>
              </a:r>
              <a:endParaRPr kumimoji="1" lang="zh-CN" altLang="en-US" dirty="0"/>
            </a:p>
          </p:txBody>
        </p:sp>
      </p:grp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4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236E-6 -4.08144E-6 C 0.05246 0.03378 0.10492 0.06779 0.14279 0.0745 C 0.18065 0.08121 0.19194 0.02568 0.2272 0.0398 C 0.26247 0.05391 0.32986 0.11129 0.35453 0.15919 C 0.37919 0.20708 0.35227 0.28667 0.3752 0.32693 C 0.39813 0.36719 0.44503 0.38431 0.4921 0.40144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Server Data Requests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84" y="1578450"/>
            <a:ext cx="1120281" cy="112028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93952" y="3906461"/>
            <a:ext cx="1414426" cy="1198786"/>
            <a:chOff x="6029001" y="1692654"/>
            <a:chExt cx="1414426" cy="119878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311255" y="1903409"/>
              <a:ext cx="1039693" cy="646331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Request</a:t>
              </a:r>
            </a:p>
            <a:p>
              <a:pPr algn="ctr"/>
              <a:r>
                <a:rPr kumimoji="1" lang="en-US" altLang="zh-CN" dirty="0" smtClean="0"/>
                <a:t>response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3372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8134E-7 -2.89218E-6 C -0.06688 -0.00601 -0.13358 -0.01203 -0.16363 -0.05344 C -0.19368 -0.09486 -0.15633 -0.19875 -0.18048 -0.24896 C -0.20462 -0.29916 -0.27271 -0.34359 -0.30902 -0.35446 C -0.34532 -0.36534 -0.36199 -0.30911 -0.39865 -0.31467 C -0.4353 -0.32022 -0.48202 -0.35377 -0.52857 -0.38732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Thanks Megan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953" y="1239951"/>
            <a:ext cx="3898296" cy="46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7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84" y="1578450"/>
            <a:ext cx="1120281" cy="112028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210446" y="1547196"/>
            <a:ext cx="1414426" cy="1198786"/>
            <a:chOff x="6029001" y="1692654"/>
            <a:chExt cx="1414426" cy="1198786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6458118" y="1903409"/>
              <a:ext cx="745967" cy="646331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Add</a:t>
              </a:r>
            </a:p>
            <a:p>
              <a:pPr algn="ctr"/>
              <a:r>
                <a:rPr kumimoji="1" lang="en-US" altLang="zh-CN" dirty="0" smtClean="0"/>
                <a:t>friend</a:t>
              </a:r>
              <a:endParaRPr kumimoji="1" lang="zh-CN" altLang="en-US" dirty="0"/>
            </a:p>
          </p:txBody>
        </p:sp>
      </p:grp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544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236E-6 -4.08144E-6 C 0.05246 0.03378 0.10492 0.06779 0.14279 0.0745 C 0.18065 0.08121 0.19194 0.02568 0.2272 0.0398 C 0.26247 0.05391 0.32986 0.11129 0.35453 0.15919 C 0.37919 0.20708 0.35227 0.28667 0.3752 0.32693 C 0.39813 0.36719 0.44503 0.38431 0.4921 0.40144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04" y="1307604"/>
            <a:ext cx="1428709" cy="142870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30868" y="1252304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8268" y="1909185"/>
            <a:ext cx="362019" cy="23740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84" y="1578450"/>
            <a:ext cx="1120281" cy="112028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193952" y="3906461"/>
            <a:ext cx="1414426" cy="1198786"/>
            <a:chOff x="6029001" y="1692654"/>
            <a:chExt cx="1414426" cy="1198786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9001" y="1692654"/>
              <a:ext cx="1414426" cy="1198786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202580" y="2171362"/>
              <a:ext cx="977814" cy="369332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smtClean="0"/>
                <a:t>Success!</a:t>
              </a:r>
              <a:endParaRPr kumimoji="1" lang="zh-CN" altLang="en-US" dirty="0"/>
            </a:p>
          </p:txBody>
        </p:sp>
      </p:grpSp>
      <p:sp>
        <p:nvSpPr>
          <p:cNvPr id="3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Web Applications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29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18134E-7 -2.89218E-6 C -0.06688 -0.00601 -0.13358 -0.01203 -0.16363 -0.05344 C -0.19368 -0.09486 -0.15633 -0.19875 -0.18048 -0.24896 C -0.20462 -0.29916 -0.27271 -0.34359 -0.30902 -0.35446 C -0.34532 -0.36534 -0.36199 -0.30911 -0.39865 -0.31467 C -0.4353 -0.32022 -0.48202 -0.35377 -0.52857 -0.38732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You Write Two Programs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88" y="2669235"/>
            <a:ext cx="2338711" cy="23387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22903" y="1970166"/>
            <a:ext cx="1662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Server code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46180" y="1976737"/>
            <a:ext cx="1584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Client code</a:t>
            </a:r>
            <a:endParaRPr kumimoji="1" lang="zh-CN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99" y="2669234"/>
            <a:ext cx="2185671" cy="2185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405074">
            <a:off x="5712170" y="3752252"/>
            <a:ext cx="71666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Java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 rot="936970">
            <a:off x="6818934" y="3296727"/>
            <a:ext cx="107177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Python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 rot="879938">
            <a:off x="7178518" y="4091339"/>
            <a:ext cx="65915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C++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 rot="21327218">
            <a:off x="6061100" y="4802458"/>
            <a:ext cx="143095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JavaScript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990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#3 Class Playlist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 descr="Screen Shot 2016-03-07 at 6.5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736277"/>
            <a:ext cx="7008639" cy="6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http://localhost:8888/</a:t>
            </a:r>
            <a:r>
              <a:rPr lang="en-US" sz="3600" dirty="0" err="1" smtClean="0">
                <a:solidFill>
                  <a:schemeClr val="bg1"/>
                </a:solidFill>
              </a:rPr>
              <a:t>getSongs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0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http://localhost:8888/</a:t>
            </a:r>
            <a:r>
              <a:rPr lang="en-US" sz="3600" dirty="0" err="1" smtClean="0">
                <a:solidFill>
                  <a:schemeClr val="bg1"/>
                </a:solidFill>
              </a:rPr>
              <a:t>getSongs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338300" y="1558978"/>
            <a:ext cx="166174" cy="1174786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56489" y="1097312"/>
            <a:ext cx="302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This is a public request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3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7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http://localhost:8888/</a:t>
            </a:r>
            <a:r>
              <a:rPr lang="en-US" sz="3600" dirty="0" err="1" smtClean="0">
                <a:solidFill>
                  <a:schemeClr val="bg1"/>
                </a:solidFill>
              </a:rPr>
              <a:t>addSong?artist</a:t>
            </a:r>
            <a:r>
              <a:rPr lang="en-US" sz="3600" dirty="0" smtClean="0">
                <a:solidFill>
                  <a:schemeClr val="bg1"/>
                </a:solidFill>
              </a:rPr>
              <a:t>=</a:t>
            </a:r>
            <a:r>
              <a:rPr lang="en-US" sz="3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kygo</a:t>
            </a:r>
            <a:r>
              <a:rPr lang="en-US" sz="3600" dirty="0" err="1" smtClean="0">
                <a:solidFill>
                  <a:schemeClr val="bg1"/>
                </a:solidFill>
              </a:rPr>
              <a:t>&amp;songName</a:t>
            </a:r>
            <a:r>
              <a:rPr lang="en-US" sz="3600" dirty="0" smtClean="0">
                <a:solidFill>
                  <a:schemeClr val="bg1"/>
                </a:solidFill>
              </a:rPr>
              <a:t>=</a:t>
            </a:r>
            <a:r>
              <a:rPr lang="en-US" sz="3600" dirty="0" smtClean="0">
                <a:solidFill>
                  <a:srgbClr val="8EB4E3"/>
                </a:solidFill>
              </a:rPr>
              <a:t>id</a:t>
            </a:r>
            <a:endParaRPr lang="en-US" sz="3600" dirty="0">
              <a:solidFill>
                <a:srgbClr val="8EB4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9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http://localhost:8888/</a:t>
            </a:r>
            <a:r>
              <a:rPr lang="en-US" sz="3600" dirty="0" err="1" smtClean="0">
                <a:solidFill>
                  <a:schemeClr val="bg1"/>
                </a:solidFill>
              </a:rPr>
              <a:t>addSong?artist</a:t>
            </a:r>
            <a:r>
              <a:rPr lang="en-US" sz="3600" dirty="0" smtClean="0">
                <a:solidFill>
                  <a:schemeClr val="bg1"/>
                </a:solidFill>
              </a:rPr>
              <a:t>=</a:t>
            </a:r>
            <a:r>
              <a:rPr lang="en-US" sz="36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kygo</a:t>
            </a:r>
            <a:r>
              <a:rPr lang="en-US" sz="3600" dirty="0" err="1" smtClean="0">
                <a:solidFill>
                  <a:schemeClr val="bg1"/>
                </a:solidFill>
              </a:rPr>
              <a:t>&amp;songName</a:t>
            </a:r>
            <a:r>
              <a:rPr lang="en-US" sz="3600" dirty="0" smtClean="0">
                <a:solidFill>
                  <a:schemeClr val="bg1"/>
                </a:solidFill>
              </a:rPr>
              <a:t>=</a:t>
            </a:r>
            <a:r>
              <a:rPr lang="en-US" sz="3600" dirty="0" smtClean="0">
                <a:solidFill>
                  <a:srgbClr val="8EB4E3"/>
                </a:solidFill>
              </a:rPr>
              <a:t>id</a:t>
            </a:r>
            <a:endParaRPr lang="en-US" sz="3600" dirty="0">
              <a:solidFill>
                <a:srgbClr val="8EB4E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406559" y="3934093"/>
            <a:ext cx="320478" cy="617249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7131692" y="3934094"/>
            <a:ext cx="571642" cy="61724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5749" y="4622757"/>
            <a:ext cx="2972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put desired artist here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5292" y="4668923"/>
            <a:ext cx="2437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chemeClr val="bg1"/>
                </a:solidFill>
              </a:rPr>
              <a:t>put desired </a:t>
            </a:r>
            <a:r>
              <a:rPr kumimoji="1" lang="en-US" altLang="zh-CN" sz="2400" dirty="0" err="1" smtClean="0">
                <a:solidFill>
                  <a:schemeClr val="bg1"/>
                </a:solidFill>
              </a:rPr>
              <a:t>songName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 here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2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Paradigm Applies to Mobile Too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921000" y="3772807"/>
            <a:ext cx="1424345" cy="1697437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26054" y="5596157"/>
            <a:ext cx="19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Facebook.com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83617" y="6069692"/>
            <a:ext cx="228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128.234.233.442</a:t>
            </a:r>
            <a:endParaRPr kumimoji="1" lang="zh-CN" alt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548995" y="169743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Oval 8"/>
          <p:cNvSpPr/>
          <p:nvPr/>
        </p:nvSpPr>
        <p:spPr>
          <a:xfrm>
            <a:off x="3386852" y="270447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Oval 9"/>
          <p:cNvSpPr/>
          <p:nvPr/>
        </p:nvSpPr>
        <p:spPr>
          <a:xfrm>
            <a:off x="2166191" y="3333556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4686568" y="247892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3642048" y="3784642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val 12"/>
          <p:cNvSpPr/>
          <p:nvPr/>
        </p:nvSpPr>
        <p:spPr>
          <a:xfrm>
            <a:off x="4952629" y="3749031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2919909" y="441372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Oval 14"/>
          <p:cNvSpPr/>
          <p:nvPr/>
        </p:nvSpPr>
        <p:spPr>
          <a:xfrm>
            <a:off x="4372025" y="4728269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Straight Connector 16"/>
          <p:cNvCxnSpPr>
            <a:stCxn id="2" idx="3"/>
          </p:cNvCxnSpPr>
          <p:nvPr/>
        </p:nvCxnSpPr>
        <p:spPr>
          <a:xfrm>
            <a:off x="2166192" y="1934787"/>
            <a:ext cx="544095" cy="211802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757767" y="2027887"/>
            <a:ext cx="629085" cy="629085"/>
          </a:xfrm>
          <a:prstGeom prst="ellipse">
            <a:avLst/>
          </a:prstGeom>
          <a:solidFill>
            <a:srgbClr val="FFFFFF"/>
          </a:solidFill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80029" y="2146589"/>
            <a:ext cx="268965" cy="3369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9" idx="1"/>
          </p:cNvCxnSpPr>
          <p:nvPr/>
        </p:nvCxnSpPr>
        <p:spPr>
          <a:xfrm>
            <a:off x="3262336" y="2605665"/>
            <a:ext cx="216643" cy="19093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1" idx="1"/>
          </p:cNvCxnSpPr>
          <p:nvPr/>
        </p:nvCxnSpPr>
        <p:spPr>
          <a:xfrm>
            <a:off x="4148636" y="2213985"/>
            <a:ext cx="630059" cy="357063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4"/>
          </p:cNvCxnSpPr>
          <p:nvPr/>
        </p:nvCxnSpPr>
        <p:spPr>
          <a:xfrm flipV="1">
            <a:off x="3844064" y="2326521"/>
            <a:ext cx="19474" cy="37221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9" idx="3"/>
          </p:cNvCxnSpPr>
          <p:nvPr/>
        </p:nvCxnSpPr>
        <p:spPr>
          <a:xfrm flipV="1">
            <a:off x="2795276" y="3241429"/>
            <a:ext cx="683703" cy="313887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4" idx="1"/>
          </p:cNvCxnSpPr>
          <p:nvPr/>
        </p:nvCxnSpPr>
        <p:spPr>
          <a:xfrm>
            <a:off x="2660793" y="3958814"/>
            <a:ext cx="351243" cy="54704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46972" y="3329729"/>
            <a:ext cx="116566" cy="41930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>
            <a:off x="3566911" y="4920387"/>
            <a:ext cx="805114" cy="122425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18146" y="4378116"/>
            <a:ext cx="268965" cy="35011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0"/>
          </p:cNvCxnSpPr>
          <p:nvPr/>
        </p:nvCxnSpPr>
        <p:spPr>
          <a:xfrm>
            <a:off x="5087111" y="3107971"/>
            <a:ext cx="180061" cy="64106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91571" y="4089474"/>
            <a:ext cx="268965" cy="14818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000" y="3820287"/>
            <a:ext cx="1499284" cy="14992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3149"/>
          <a:stretch/>
        </p:blipFill>
        <p:spPr>
          <a:xfrm>
            <a:off x="963578" y="1072976"/>
            <a:ext cx="1202614" cy="17236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10484" y="151277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06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are We </a:t>
            </a:r>
            <a:r>
              <a:rPr lang="en-US" sz="4600" dirty="0" err="1" smtClean="0">
                <a:latin typeface="Calibri"/>
                <a:cs typeface="Calibri"/>
              </a:rPr>
              <a:t>Gonna</a:t>
            </a:r>
            <a:r>
              <a:rPr lang="en-US" sz="4600" dirty="0" smtClean="0">
                <a:latin typeface="Calibri"/>
                <a:cs typeface="Calibri"/>
              </a:rPr>
              <a:t> Do?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43177" y="1605696"/>
            <a:ext cx="353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 smtClean="0"/>
              <a:t>1. Multilingualism</a:t>
            </a:r>
            <a:endParaRPr kumimoji="1" lang="zh-CN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582812" y="3192888"/>
            <a:ext cx="225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/>
              <a:t>2</a:t>
            </a:r>
            <a:r>
              <a:rPr kumimoji="1" lang="en-US" altLang="zh-CN" sz="3600" dirty="0" smtClean="0"/>
              <a:t>. Real C++</a:t>
            </a:r>
            <a:endParaRPr kumimoji="1" lang="zh-CN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01615" y="4780080"/>
            <a:ext cx="7419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600" dirty="0" smtClean="0"/>
              <a:t>3. What was CS106B and what is next?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66572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#3 Class Playlist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 descr="Screen Shot 2016-03-07 at 6.55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2" y="736277"/>
            <a:ext cx="7008639" cy="6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7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can learn any language you want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7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Multilingualism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the </a:t>
            </a: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eb works</a:t>
            </a:r>
          </a:p>
          <a:p>
            <a:pPr marL="457200" indent="-457200" algn="ctr">
              <a:buAutoNum type="arabicPeriod"/>
            </a:pPr>
            <a:r>
              <a:rPr lang="en-US" sz="2400" dirty="0" err="1" smtClean="0">
                <a:latin typeface="Chalkboard"/>
                <a:cs typeface="Chalkboard"/>
              </a:rPr>
              <a:t>Javascript</a:t>
            </a:r>
            <a:r>
              <a:rPr lang="en-US" sz="2400" dirty="0" smtClean="0">
                <a:latin typeface="Chalkboard"/>
                <a:cs typeface="Chalkboard"/>
              </a:rPr>
              <a:t> Ideas</a:t>
            </a:r>
          </a:p>
        </p:txBody>
      </p:sp>
    </p:spTree>
    <p:extLst>
      <p:ext uri="{BB962C8B-B14F-4D97-AF65-F5344CB8AC3E}">
        <p14:creationId xmlns:p14="http://schemas.microsoft.com/office/powerpoint/2010/main" val="137185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JavaScript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 rot="21073833">
            <a:off x="2939987" y="2363183"/>
            <a:ext cx="956549" cy="553998"/>
          </a:xfrm>
          <a:prstGeom prst="rect">
            <a:avLst/>
          </a:prstGeom>
          <a:solidFill>
            <a:srgbClr val="B3A2C7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CS42</a:t>
            </a:r>
            <a:endParaRPr kumimoji="1" lang="zh-CN" alt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113166" y="3465341"/>
            <a:ext cx="1664939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000" dirty="0" smtClean="0"/>
              <a:t>Learn on</a:t>
            </a:r>
          </a:p>
          <a:p>
            <a:pPr algn="ctr"/>
            <a:r>
              <a:rPr kumimoji="1" lang="en-US" altLang="zh-CN" sz="3000" dirty="0" smtClean="0"/>
              <a:t>your own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0709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have free website space at Stanford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05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Not inheritance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8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Special Guest Tomorrow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0737" y="736277"/>
            <a:ext cx="14492857" cy="6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0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Multilingualism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the </a:t>
            </a: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eb works</a:t>
            </a:r>
          </a:p>
          <a:p>
            <a:pPr marL="457200" indent="-457200" algn="ctr">
              <a:buAutoNum type="arabicPeriod"/>
            </a:pPr>
            <a:r>
              <a:rPr lang="en-US" sz="2400" dirty="0" err="1" smtClean="0">
                <a:latin typeface="Chalkboard"/>
                <a:cs typeface="Chalkboard"/>
              </a:rPr>
              <a:t>Javascript</a:t>
            </a:r>
            <a:r>
              <a:rPr lang="en-US" sz="2400" dirty="0" smtClean="0">
                <a:latin typeface="Chalkboard"/>
                <a:cs typeface="Chalkboard"/>
              </a:rPr>
              <a:t> Ideas</a:t>
            </a:r>
          </a:p>
        </p:txBody>
      </p:sp>
    </p:spTree>
    <p:extLst>
      <p:ext uri="{BB962C8B-B14F-4D97-AF65-F5344CB8AC3E}">
        <p14:creationId xmlns:p14="http://schemas.microsoft.com/office/powerpoint/2010/main" val="287414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Program #1 Random Circles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 descr="Screen Shot 2016-03-07 at 6.5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5" y="858839"/>
            <a:ext cx="6868320" cy="59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436</Words>
  <Application>Microsoft Macintosh PowerPoint</Application>
  <PresentationFormat>On-screen Show (4:3)</PresentationFormat>
  <Paragraphs>159</Paragraphs>
  <Slides>54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40</cp:revision>
  <dcterms:created xsi:type="dcterms:W3CDTF">2016-03-06T02:01:47Z</dcterms:created>
  <dcterms:modified xsi:type="dcterms:W3CDTF">2016-03-07T18:57:09Z</dcterms:modified>
</cp:coreProperties>
</file>